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3" r:id="rId6"/>
    <p:sldId id="304" r:id="rId7"/>
    <p:sldId id="305" r:id="rId8"/>
    <p:sldId id="306" r:id="rId9"/>
    <p:sldId id="307" r:id="rId10"/>
    <p:sldId id="308" r:id="rId11"/>
    <p:sldId id="309" r:id="rId12"/>
    <p:sldId id="310" r:id="rId13"/>
    <p:sldId id="311" r:id="rId14"/>
    <p:sldId id="312" r:id="rId15"/>
    <p:sldId id="313" r:id="rId16"/>
    <p:sldId id="316" r:id="rId17"/>
    <p:sldId id="314" r:id="rId18"/>
    <p:sldId id="31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3/3/2021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3/3/2021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3/3/2021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3/3/2021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3/3/2021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3/3/2021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3/3/2021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3/3/2021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3/3/2021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3/3/2021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fontScale="90000"/>
          </a:bodyPr>
          <a:lstStyle/>
          <a:p>
            <a:r>
              <a:rPr lang="en-US" sz="3200" dirty="0"/>
              <a:t>Identify Chennai Neighborhoods for opening ‘Hang-out themed Snack bar’</a:t>
            </a:r>
            <a:endParaRPr lang="en-US" sz="4400" dirty="0">
              <a:solidFill>
                <a:schemeClr val="tx1"/>
              </a:solidFill>
            </a:endParaRP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Parthi Kumar S</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a:xfrm>
            <a:off x="878911" y="643468"/>
            <a:ext cx="3177847" cy="1674180"/>
          </a:xfrm>
        </p:spPr>
        <p:txBody>
          <a:bodyPr>
            <a:normAutofit/>
          </a:bodyPr>
          <a:lstStyle/>
          <a:p>
            <a:r>
              <a:rPr lang="en-US" sz="4000"/>
              <a:t>Analysis</a:t>
            </a:r>
          </a:p>
        </p:txBody>
      </p:sp>
      <p:cxnSp>
        <p:nvCxnSpPr>
          <p:cNvPr id="55" name="Straight Connector 54">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13">
            <a:extLst>
              <a:ext uri="{FF2B5EF4-FFF2-40B4-BE49-F238E27FC236}">
                <a16:creationId xmlns:a16="http://schemas.microsoft.com/office/drawing/2014/main" id="{2CB9F354-C553-490E-99CA-9967F32534AD}"/>
              </a:ext>
            </a:extLst>
          </p:cNvPr>
          <p:cNvSpPr>
            <a:spLocks noGrp="1"/>
          </p:cNvSpPr>
          <p:nvPr>
            <p:ph idx="1"/>
          </p:nvPr>
        </p:nvSpPr>
        <p:spPr>
          <a:xfrm>
            <a:off x="858064" y="2639380"/>
            <a:ext cx="3205049" cy="3229714"/>
          </a:xfrm>
        </p:spPr>
        <p:txBody>
          <a:bodyPr>
            <a:normAutofit/>
          </a:bodyPr>
          <a:lstStyle/>
          <a:p>
            <a:r>
              <a:rPr lang="en-US" dirty="0"/>
              <a:t>Cluster Map for South-East Region in Chennai </a:t>
            </a:r>
            <a:endParaRPr lang="en-US"/>
          </a:p>
        </p:txBody>
      </p:sp>
      <p:pic>
        <p:nvPicPr>
          <p:cNvPr id="5" name="Picture 4" descr="Map&#10;&#10;Description automatically generated">
            <a:extLst>
              <a:ext uri="{FF2B5EF4-FFF2-40B4-BE49-F238E27FC236}">
                <a16:creationId xmlns:a16="http://schemas.microsoft.com/office/drawing/2014/main" id="{00646FDD-2F1F-4A73-8276-4EF9E471D268}"/>
              </a:ext>
            </a:extLst>
          </p:cNvPr>
          <p:cNvPicPr>
            <a:picLocks noChangeAspect="1"/>
          </p:cNvPicPr>
          <p:nvPr/>
        </p:nvPicPr>
        <p:blipFill>
          <a:blip r:embed="rId2"/>
          <a:stretch>
            <a:fillRect/>
          </a:stretch>
        </p:blipFill>
        <p:spPr>
          <a:xfrm>
            <a:off x="5506513" y="643466"/>
            <a:ext cx="5186428" cy="5225621"/>
          </a:xfrm>
          <a:prstGeom prst="rect">
            <a:avLst/>
          </a:prstGeom>
        </p:spPr>
      </p:pic>
      <p:sp>
        <p:nvSpPr>
          <p:cNvPr id="57" name="Rectangle 56">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21437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52">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a:xfrm>
            <a:off x="878911" y="643468"/>
            <a:ext cx="3177847" cy="1674180"/>
          </a:xfrm>
        </p:spPr>
        <p:txBody>
          <a:bodyPr>
            <a:normAutofit/>
          </a:bodyPr>
          <a:lstStyle/>
          <a:p>
            <a:r>
              <a:rPr lang="en-US" sz="4000"/>
              <a:t>Analysis</a:t>
            </a:r>
          </a:p>
        </p:txBody>
      </p:sp>
      <p:cxnSp>
        <p:nvCxnSpPr>
          <p:cNvPr id="55" name="Straight Connector 54">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13">
            <a:extLst>
              <a:ext uri="{FF2B5EF4-FFF2-40B4-BE49-F238E27FC236}">
                <a16:creationId xmlns:a16="http://schemas.microsoft.com/office/drawing/2014/main" id="{2CB9F354-C553-490E-99CA-9967F32534AD}"/>
              </a:ext>
            </a:extLst>
          </p:cNvPr>
          <p:cNvSpPr>
            <a:spLocks noGrp="1"/>
          </p:cNvSpPr>
          <p:nvPr>
            <p:ph idx="1"/>
          </p:nvPr>
        </p:nvSpPr>
        <p:spPr>
          <a:xfrm>
            <a:off x="858064" y="2639380"/>
            <a:ext cx="3205049" cy="3229714"/>
          </a:xfrm>
        </p:spPr>
        <p:txBody>
          <a:bodyPr>
            <a:normAutofit/>
          </a:bodyPr>
          <a:lstStyle/>
          <a:p>
            <a:r>
              <a:rPr lang="en-US" dirty="0"/>
              <a:t>Cluster Map for West Region in Chennai </a:t>
            </a:r>
            <a:endParaRPr lang="en-US"/>
          </a:p>
        </p:txBody>
      </p:sp>
      <p:pic>
        <p:nvPicPr>
          <p:cNvPr id="5" name="Picture 4" descr="Map&#10;&#10;Description automatically generated">
            <a:extLst>
              <a:ext uri="{FF2B5EF4-FFF2-40B4-BE49-F238E27FC236}">
                <a16:creationId xmlns:a16="http://schemas.microsoft.com/office/drawing/2014/main" id="{24757CA9-114C-4EB8-A87E-F300ADEC00A5}"/>
              </a:ext>
            </a:extLst>
          </p:cNvPr>
          <p:cNvPicPr>
            <a:picLocks noChangeAspect="1"/>
          </p:cNvPicPr>
          <p:nvPr/>
        </p:nvPicPr>
        <p:blipFill>
          <a:blip r:embed="rId2"/>
          <a:stretch>
            <a:fillRect/>
          </a:stretch>
        </p:blipFill>
        <p:spPr>
          <a:xfrm>
            <a:off x="5480368" y="643466"/>
            <a:ext cx="5238718" cy="5225621"/>
          </a:xfrm>
          <a:prstGeom prst="rect">
            <a:avLst/>
          </a:prstGeom>
        </p:spPr>
      </p:pic>
      <p:sp>
        <p:nvSpPr>
          <p:cNvPr id="57" name="Rectangle 56">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18579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a:xfrm>
            <a:off x="878911" y="643468"/>
            <a:ext cx="3177847" cy="1674180"/>
          </a:xfrm>
        </p:spPr>
        <p:txBody>
          <a:bodyPr>
            <a:normAutofit/>
          </a:bodyPr>
          <a:lstStyle/>
          <a:p>
            <a:r>
              <a:rPr lang="en-US" sz="4000"/>
              <a:t>Analysis</a:t>
            </a:r>
          </a:p>
        </p:txBody>
      </p:sp>
      <p:cxnSp>
        <p:nvCxnSpPr>
          <p:cNvPr id="64" name="Straight Connector 63">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13">
            <a:extLst>
              <a:ext uri="{FF2B5EF4-FFF2-40B4-BE49-F238E27FC236}">
                <a16:creationId xmlns:a16="http://schemas.microsoft.com/office/drawing/2014/main" id="{2CB9F354-C553-490E-99CA-9967F32534AD}"/>
              </a:ext>
            </a:extLst>
          </p:cNvPr>
          <p:cNvSpPr>
            <a:spLocks noGrp="1"/>
          </p:cNvSpPr>
          <p:nvPr>
            <p:ph idx="1"/>
          </p:nvPr>
        </p:nvSpPr>
        <p:spPr>
          <a:xfrm>
            <a:off x="858064" y="2639380"/>
            <a:ext cx="3205049" cy="3229714"/>
          </a:xfrm>
        </p:spPr>
        <p:txBody>
          <a:bodyPr>
            <a:normAutofit/>
          </a:bodyPr>
          <a:lstStyle/>
          <a:p>
            <a:r>
              <a:rPr lang="en-US" dirty="0"/>
              <a:t>Base on the cluster data available across these 3 regions , Neighborhood clusters are identified. And then it is split into tier-1 and tier-2 locations</a:t>
            </a:r>
          </a:p>
        </p:txBody>
      </p:sp>
      <p:pic>
        <p:nvPicPr>
          <p:cNvPr id="4" name="Picture 3" descr="Table&#10;&#10;Description automatically generated">
            <a:extLst>
              <a:ext uri="{FF2B5EF4-FFF2-40B4-BE49-F238E27FC236}">
                <a16:creationId xmlns:a16="http://schemas.microsoft.com/office/drawing/2014/main" id="{995B8751-507A-4720-B907-C93239E08FAD}"/>
              </a:ext>
            </a:extLst>
          </p:cNvPr>
          <p:cNvPicPr>
            <a:picLocks noChangeAspect="1"/>
          </p:cNvPicPr>
          <p:nvPr/>
        </p:nvPicPr>
        <p:blipFill>
          <a:blip r:embed="rId2"/>
          <a:stretch>
            <a:fillRect/>
          </a:stretch>
        </p:blipFill>
        <p:spPr>
          <a:xfrm>
            <a:off x="4653447" y="1016194"/>
            <a:ext cx="6892560" cy="4480164"/>
          </a:xfrm>
          <a:prstGeom prst="rect">
            <a:avLst/>
          </a:prstGeom>
        </p:spPr>
      </p:pic>
      <p:sp>
        <p:nvSpPr>
          <p:cNvPr id="66" name="Rectangle 65">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107012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2" name="Rectangle 61">
            <a:extLst>
              <a:ext uri="{FF2B5EF4-FFF2-40B4-BE49-F238E27FC236}">
                <a16:creationId xmlns:a16="http://schemas.microsoft.com/office/drawing/2014/main" id="{F4FAA6B4-BAFB-4474-9B14-DC83A90965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a:xfrm>
            <a:off x="1097280" y="286603"/>
            <a:ext cx="10058400" cy="1450757"/>
          </a:xfrm>
        </p:spPr>
        <p:txBody>
          <a:bodyPr>
            <a:normAutofit/>
          </a:bodyPr>
          <a:lstStyle/>
          <a:p>
            <a:r>
              <a:rPr lang="en-US"/>
              <a:t>Analysis</a:t>
            </a:r>
          </a:p>
        </p:txBody>
      </p:sp>
      <p:cxnSp>
        <p:nvCxnSpPr>
          <p:cNvPr id="64" name="Straight Connector 63">
            <a:extLst>
              <a:ext uri="{FF2B5EF4-FFF2-40B4-BE49-F238E27FC236}">
                <a16:creationId xmlns:a16="http://schemas.microsoft.com/office/drawing/2014/main" id="{4364CDC3-ADB0-4691-9286-5925F160C2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13">
            <a:extLst>
              <a:ext uri="{FF2B5EF4-FFF2-40B4-BE49-F238E27FC236}">
                <a16:creationId xmlns:a16="http://schemas.microsoft.com/office/drawing/2014/main" id="{2CB9F354-C553-490E-99CA-9967F32534AD}"/>
              </a:ext>
            </a:extLst>
          </p:cNvPr>
          <p:cNvSpPr>
            <a:spLocks noGrp="1"/>
          </p:cNvSpPr>
          <p:nvPr>
            <p:ph idx="1"/>
          </p:nvPr>
        </p:nvSpPr>
        <p:spPr>
          <a:xfrm>
            <a:off x="1097281" y="2108201"/>
            <a:ext cx="3557016" cy="3760891"/>
          </a:xfrm>
        </p:spPr>
        <p:txBody>
          <a:bodyPr>
            <a:normAutofit/>
          </a:bodyPr>
          <a:lstStyle/>
          <a:p>
            <a:r>
              <a:rPr lang="en-US" dirty="0"/>
              <a:t>Tier-1 and Tier2 location maps.</a:t>
            </a:r>
          </a:p>
          <a:p>
            <a:r>
              <a:rPr lang="en-US" dirty="0"/>
              <a:t>Tier1- has 3 points</a:t>
            </a:r>
          </a:p>
          <a:p>
            <a:r>
              <a:rPr lang="en-US" dirty="0"/>
              <a:t>Tier2 – has 10 points</a:t>
            </a:r>
          </a:p>
        </p:txBody>
      </p:sp>
      <p:pic>
        <p:nvPicPr>
          <p:cNvPr id="9" name="Picture 8" descr="Map&#10;&#10;Description automatically generated">
            <a:extLst>
              <a:ext uri="{FF2B5EF4-FFF2-40B4-BE49-F238E27FC236}">
                <a16:creationId xmlns:a16="http://schemas.microsoft.com/office/drawing/2014/main" id="{C74FB8C1-244D-407C-8B1B-E92F5A54F93F}"/>
              </a:ext>
            </a:extLst>
          </p:cNvPr>
          <p:cNvPicPr>
            <a:picLocks noChangeAspect="1"/>
          </p:cNvPicPr>
          <p:nvPr/>
        </p:nvPicPr>
        <p:blipFill>
          <a:blip r:embed="rId2"/>
          <a:stretch>
            <a:fillRect/>
          </a:stretch>
        </p:blipFill>
        <p:spPr>
          <a:xfrm>
            <a:off x="4976027" y="2908370"/>
            <a:ext cx="2939514" cy="2160542"/>
          </a:xfrm>
          <a:prstGeom prst="rect">
            <a:avLst/>
          </a:prstGeom>
        </p:spPr>
      </p:pic>
      <p:pic>
        <p:nvPicPr>
          <p:cNvPr id="11" name="Picture 10" descr="Map&#10;&#10;Description automatically generated">
            <a:extLst>
              <a:ext uri="{FF2B5EF4-FFF2-40B4-BE49-F238E27FC236}">
                <a16:creationId xmlns:a16="http://schemas.microsoft.com/office/drawing/2014/main" id="{0E2A4497-485D-4E4D-B93B-A7C2747B169A}"/>
              </a:ext>
            </a:extLst>
          </p:cNvPr>
          <p:cNvPicPr>
            <a:picLocks noChangeAspect="1"/>
          </p:cNvPicPr>
          <p:nvPr/>
        </p:nvPicPr>
        <p:blipFill>
          <a:blip r:embed="rId3"/>
          <a:stretch>
            <a:fillRect/>
          </a:stretch>
        </p:blipFill>
        <p:spPr>
          <a:xfrm>
            <a:off x="8216164" y="2687900"/>
            <a:ext cx="2939515" cy="2601470"/>
          </a:xfrm>
          <a:prstGeom prst="rect">
            <a:avLst/>
          </a:prstGeom>
        </p:spPr>
      </p:pic>
      <p:sp>
        <p:nvSpPr>
          <p:cNvPr id="66" name="Rectangle 65">
            <a:extLst>
              <a:ext uri="{FF2B5EF4-FFF2-40B4-BE49-F238E27FC236}">
                <a16:creationId xmlns:a16="http://schemas.microsoft.com/office/drawing/2014/main" id="{DB148495-5F82-48E2-A76C-C8E1C8949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84204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p:txBody>
          <a:bodyPr/>
          <a:lstStyle/>
          <a:p>
            <a:r>
              <a:rPr lang="en-US" dirty="0"/>
              <a:t>Result and Discussion</a:t>
            </a:r>
          </a:p>
        </p:txBody>
      </p:sp>
      <p:sp>
        <p:nvSpPr>
          <p:cNvPr id="3" name="Content Placeholder 2">
            <a:extLst>
              <a:ext uri="{FF2B5EF4-FFF2-40B4-BE49-F238E27FC236}">
                <a16:creationId xmlns:a16="http://schemas.microsoft.com/office/drawing/2014/main" id="{A1E34D6E-395B-48A5-A55F-1E990782545D}"/>
              </a:ext>
            </a:extLst>
          </p:cNvPr>
          <p:cNvSpPr>
            <a:spLocks noGrp="1"/>
          </p:cNvSpPr>
          <p:nvPr>
            <p:ph idx="1"/>
          </p:nvPr>
        </p:nvSpPr>
        <p:spPr>
          <a:xfrm>
            <a:off x="1066800" y="1975036"/>
            <a:ext cx="10058400" cy="3760891"/>
          </a:xfrm>
        </p:spPr>
        <p:txBody>
          <a:bodyPr>
            <a:noAutofit/>
          </a:bodyPr>
          <a:lstStyle/>
          <a:p>
            <a:pPr>
              <a:lnSpc>
                <a:spcPct val="100000"/>
              </a:lnSpc>
            </a:pPr>
            <a:r>
              <a:rPr lang="en-US" sz="1400" dirty="0">
                <a:latin typeface="Times New Roman" panose="02020603050405020304" pitchFamily="18" charset="0"/>
                <a:cs typeface="Times New Roman" panose="02020603050405020304" pitchFamily="18" charset="0"/>
              </a:rPr>
              <a:t>Analysis shows that the 3 hot-spot regions are - North, South-East and West regions of Chennai. These are based on the 'Total-hangouts' count when it is grouped under 'Regions'. </a:t>
            </a:r>
          </a:p>
          <a:p>
            <a:pPr>
              <a:lnSpc>
                <a:spcPct val="100000"/>
              </a:lnSpc>
            </a:pPr>
            <a:r>
              <a:rPr lang="en-US" sz="1400" dirty="0">
                <a:latin typeface="Times New Roman" panose="02020603050405020304" pitchFamily="18" charset="0"/>
                <a:cs typeface="Times New Roman" panose="02020603050405020304" pitchFamily="18" charset="0"/>
              </a:rPr>
              <a:t>Once the regions are identified, each region is divided into  5 clusters. There will be 15 clusters in </a:t>
            </a:r>
            <a:r>
              <a:rPr lang="en-US" sz="1400" dirty="0" err="1">
                <a:latin typeface="Times New Roman" panose="02020603050405020304" pitchFamily="18" charset="0"/>
                <a:cs typeface="Times New Roman" panose="02020603050405020304" pitchFamily="18" charset="0"/>
              </a:rPr>
              <a:t>total.Among</a:t>
            </a:r>
            <a:r>
              <a:rPr lang="en-US" sz="1400" dirty="0">
                <a:latin typeface="Times New Roman" panose="02020603050405020304" pitchFamily="18" charset="0"/>
                <a:cs typeface="Times New Roman" panose="02020603050405020304" pitchFamily="18" charset="0"/>
              </a:rPr>
              <a:t> these 15 clusters, most-happening neighborhood clusters are identified. Most happening clusters are (chennai_north_cluster2, chennai_north_cluster4, chennai_west_cluster1, chennai_west_cluster4, chennai_south_east_cluster1,chennai_south_east_cluster3). The neighborhood-clusters are identified based on the 'Total-hangouts’.</a:t>
            </a:r>
          </a:p>
          <a:p>
            <a:pPr>
              <a:lnSpc>
                <a:spcPct val="100000"/>
              </a:lnSpc>
            </a:pPr>
            <a:r>
              <a:rPr lang="en-US" sz="1400" dirty="0">
                <a:latin typeface="Times New Roman" panose="02020603050405020304" pitchFamily="18" charset="0"/>
                <a:cs typeface="Times New Roman" panose="02020603050405020304" pitchFamily="18" charset="0"/>
              </a:rPr>
              <a:t>Tier-1 locations and Tier-2 locations are split based on the threshold value (7). </a:t>
            </a:r>
          </a:p>
          <a:p>
            <a:pPr>
              <a:lnSpc>
                <a:spcPct val="100000"/>
              </a:lnSpc>
            </a:pPr>
            <a:r>
              <a:rPr lang="en-US" sz="1400" b="1" dirty="0">
                <a:latin typeface="Times New Roman" panose="02020603050405020304" pitchFamily="18" charset="0"/>
                <a:cs typeface="Times New Roman" panose="02020603050405020304" pitchFamily="18" charset="0"/>
              </a:rPr>
              <a:t>Tier1 location: </a:t>
            </a:r>
            <a:r>
              <a:rPr lang="en-US" sz="1400" dirty="0">
                <a:latin typeface="Times New Roman" panose="02020603050405020304" pitchFamily="18" charset="0"/>
                <a:cs typeface="Times New Roman" panose="02020603050405020304" pitchFamily="18" charset="0"/>
              </a:rPr>
              <a:t>Besant Nagar, Anna Nagar, Broadway</a:t>
            </a:r>
          </a:p>
          <a:p>
            <a:pPr>
              <a:lnSpc>
                <a:spcPct val="100000"/>
              </a:lnSpc>
            </a:pPr>
            <a:r>
              <a:rPr lang="en-US" sz="1400" b="1" dirty="0">
                <a:latin typeface="Times New Roman" panose="02020603050405020304" pitchFamily="18" charset="0"/>
                <a:cs typeface="Times New Roman" panose="02020603050405020304" pitchFamily="18" charset="0"/>
              </a:rPr>
              <a:t>Tier 2 location : </a:t>
            </a:r>
            <a:r>
              <a:rPr lang="en-US" sz="1400" dirty="0" err="1">
                <a:latin typeface="Times New Roman" panose="02020603050405020304" pitchFamily="18" charset="0"/>
                <a:cs typeface="Times New Roman" panose="02020603050405020304" pitchFamily="18" charset="0"/>
              </a:rPr>
              <a:t>Gopalapuram</a:t>
            </a:r>
            <a:r>
              <a:rPr lang="en-US" sz="1400" dirty="0">
                <a:latin typeface="Times New Roman" panose="02020603050405020304" pitchFamily="18" charset="0"/>
                <a:cs typeface="Times New Roman" panose="02020603050405020304" pitchFamily="18" charset="0"/>
              </a:rPr>
              <a:t> , Ashok Nagar , Adyar, </a:t>
            </a:r>
            <a:r>
              <a:rPr lang="en-US" sz="1400" dirty="0" err="1">
                <a:latin typeface="Times New Roman" panose="02020603050405020304" pitchFamily="18" charset="0"/>
                <a:cs typeface="Times New Roman" panose="02020603050405020304" pitchFamily="18" charset="0"/>
              </a:rPr>
              <a:t>T.Nagar</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Taramani</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Vadapalani</a:t>
            </a:r>
            <a:r>
              <a:rPr lang="en-US" sz="1400" dirty="0">
                <a:latin typeface="Times New Roman" panose="02020603050405020304" pitchFamily="18" charset="0"/>
                <a:cs typeface="Times New Roman" panose="02020603050405020304" pitchFamily="18" charset="0"/>
              </a:rPr>
              <a:t> , </a:t>
            </a:r>
            <a:r>
              <a:rPr lang="en-US" sz="1400" dirty="0" err="1">
                <a:latin typeface="Times New Roman" panose="02020603050405020304" pitchFamily="18" charset="0"/>
                <a:cs typeface="Times New Roman" panose="02020603050405020304" pitchFamily="18" charset="0"/>
              </a:rPr>
              <a:t>Thousandlights</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Alwarthirunagar</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K.K.Nagar</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Parry'sCorner</a:t>
            </a:r>
            <a:endParaRPr lang="en-US" sz="1400" dirty="0">
              <a:latin typeface="Times New Roman" panose="02020603050405020304" pitchFamily="18" charset="0"/>
              <a:cs typeface="Times New Roman" panose="02020603050405020304" pitchFamily="18" charset="0"/>
            </a:endParaRPr>
          </a:p>
          <a:p>
            <a:pPr>
              <a:lnSpc>
                <a:spcPct val="100000"/>
              </a:lnSpc>
            </a:pPr>
            <a:r>
              <a:rPr lang="en-US" sz="1400" dirty="0">
                <a:latin typeface="Times New Roman" panose="02020603050405020304" pitchFamily="18" charset="0"/>
                <a:cs typeface="Times New Roman" panose="02020603050405020304" pitchFamily="18" charset="0"/>
              </a:rPr>
              <a:t>Recommended tier-1 and tier2 should therefore be considered only as a starting point for more detailed analysis which could eventually result in setting up the 'hang-out themed snack bar'  but also other factors(Real estate/nearby landmarks such as </a:t>
            </a:r>
            <a:r>
              <a:rPr lang="en-US" sz="1400" dirty="0" err="1">
                <a:latin typeface="Times New Roman" panose="02020603050405020304" pitchFamily="18" charset="0"/>
                <a:cs typeface="Times New Roman" panose="02020603050405020304" pitchFamily="18" charset="0"/>
              </a:rPr>
              <a:t>coffices</a:t>
            </a:r>
            <a:r>
              <a:rPr lang="en-US" sz="1400" dirty="0">
                <a:latin typeface="Times New Roman" panose="02020603050405020304" pitchFamily="18" charset="0"/>
                <a:cs typeface="Times New Roman" panose="02020603050405020304" pitchFamily="18" charset="0"/>
              </a:rPr>
              <a:t>, colleges </a:t>
            </a:r>
            <a:r>
              <a:rPr lang="en-US" sz="1400" dirty="0" err="1">
                <a:latin typeface="Times New Roman" panose="02020603050405020304" pitchFamily="18" charset="0"/>
                <a:cs typeface="Times New Roman" panose="02020603050405020304" pitchFamily="18" charset="0"/>
              </a:rPr>
              <a:t>etc</a:t>
            </a:r>
            <a:r>
              <a:rPr lang="en-US" sz="1400" dirty="0">
                <a:latin typeface="Times New Roman" panose="02020603050405020304" pitchFamily="18" charset="0"/>
                <a:cs typeface="Times New Roman" panose="02020603050405020304" pitchFamily="18" charset="0"/>
              </a:rPr>
              <a:t>) taken into account and all other relevant conditions met.</a:t>
            </a:r>
          </a:p>
          <a:p>
            <a:pPr>
              <a:lnSpc>
                <a:spcPct val="100000"/>
              </a:lnSpc>
            </a:pPr>
            <a:endParaRPr lang="en-US" sz="1400" dirty="0">
              <a:latin typeface="Times New Roman" panose="02020603050405020304" pitchFamily="18" charset="0"/>
              <a:cs typeface="Times New Roman" panose="02020603050405020304" pitchFamily="18" charset="0"/>
            </a:endParaRPr>
          </a:p>
          <a:p>
            <a:pPr>
              <a:lnSpc>
                <a:spcPct val="100000"/>
              </a:lnSpc>
            </a:pPr>
            <a:endParaRPr lang="en-US" sz="1400" dirty="0">
              <a:latin typeface="Times New Roman" panose="02020603050405020304" pitchFamily="18" charset="0"/>
              <a:cs typeface="Times New Roman" panose="02020603050405020304" pitchFamily="18" charset="0"/>
            </a:endParaRPr>
          </a:p>
          <a:p>
            <a:pPr>
              <a:lnSpc>
                <a:spcPct val="100000"/>
              </a:lnSpc>
            </a:pPr>
            <a:endParaRPr lang="en-US" sz="1400" dirty="0">
              <a:latin typeface="Times New Roman" panose="02020603050405020304" pitchFamily="18" charset="0"/>
              <a:cs typeface="Times New Roman" panose="02020603050405020304" pitchFamily="18" charset="0"/>
            </a:endParaRPr>
          </a:p>
          <a:p>
            <a:pPr>
              <a:lnSpc>
                <a:spcPct val="100000"/>
              </a:lnSpc>
            </a:pP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11892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A1E34D6E-395B-48A5-A55F-1E990782545D}"/>
              </a:ext>
            </a:extLst>
          </p:cNvPr>
          <p:cNvSpPr>
            <a:spLocks noGrp="1"/>
          </p:cNvSpPr>
          <p:nvPr>
            <p:ph idx="1"/>
          </p:nvPr>
        </p:nvSpPr>
        <p:spPr>
          <a:xfrm>
            <a:off x="1066800" y="1975036"/>
            <a:ext cx="10058400" cy="3760891"/>
          </a:xfrm>
        </p:spPr>
        <p:txBody>
          <a:bodyPr>
            <a:noAutofit/>
          </a:bodyPr>
          <a:lstStyle/>
          <a:p>
            <a:pPr>
              <a:lnSpc>
                <a:spcPct val="100000"/>
              </a:lnSpc>
            </a:pPr>
            <a:r>
              <a:rPr lang="en-US" sz="1400" dirty="0">
                <a:latin typeface="Times New Roman" panose="02020603050405020304" pitchFamily="18" charset="0"/>
                <a:cs typeface="Times New Roman" panose="02020603050405020304" pitchFamily="18" charset="0"/>
              </a:rPr>
              <a:t>Purpose of this project is to identify most-happening locations in Chennai Neighborhoods in order to aid stakeholders in narrowing down the search for optimal location for a new 'Hang-out themed Snack bar'. By calculating various venue density distribution from Foursquare data, first hot-spot regions are identified which then are used to create cluster for each identified region . Clustering of those neighborhood-locations was then performed for these hot-spot regions in order to create major neighborhood of interest (containing tier-1 and tier-2  potential locations) . </a:t>
            </a:r>
          </a:p>
          <a:p>
            <a:pPr>
              <a:lnSpc>
                <a:spcPct val="100000"/>
              </a:lnSpc>
            </a:pPr>
            <a:r>
              <a:rPr lang="en-US" sz="1400" dirty="0">
                <a:latin typeface="Times New Roman" panose="02020603050405020304" pitchFamily="18" charset="0"/>
                <a:cs typeface="Times New Roman" panose="02020603050405020304" pitchFamily="18" charset="0"/>
              </a:rPr>
              <a:t>Tier1 location: </a:t>
            </a:r>
            <a:r>
              <a:rPr lang="en-US" sz="1400" b="1" dirty="0">
                <a:latin typeface="Times New Roman" panose="02020603050405020304" pitchFamily="18" charset="0"/>
                <a:cs typeface="Times New Roman" panose="02020603050405020304" pitchFamily="18" charset="0"/>
              </a:rPr>
              <a:t>Besant Nagar, Anna Nagar, Broadway</a:t>
            </a:r>
          </a:p>
          <a:p>
            <a:pPr>
              <a:lnSpc>
                <a:spcPct val="100000"/>
              </a:lnSpc>
            </a:pPr>
            <a:r>
              <a:rPr lang="en-US" sz="1400" dirty="0">
                <a:latin typeface="Times New Roman" panose="02020603050405020304" pitchFamily="18" charset="0"/>
                <a:cs typeface="Times New Roman" panose="02020603050405020304" pitchFamily="18" charset="0"/>
              </a:rPr>
              <a:t>Tier 2 location :</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Gopalapuram</a:t>
            </a:r>
            <a:r>
              <a:rPr lang="en-US" sz="1400" b="1" dirty="0">
                <a:latin typeface="Times New Roman" panose="02020603050405020304" pitchFamily="18" charset="0"/>
                <a:cs typeface="Times New Roman" panose="02020603050405020304" pitchFamily="18" charset="0"/>
              </a:rPr>
              <a:t> , Ashok Nagar , Adyar, </a:t>
            </a:r>
            <a:r>
              <a:rPr lang="en-US" sz="1400" b="1" dirty="0" err="1">
                <a:latin typeface="Times New Roman" panose="02020603050405020304" pitchFamily="18" charset="0"/>
                <a:cs typeface="Times New Roman" panose="02020603050405020304" pitchFamily="18" charset="0"/>
              </a:rPr>
              <a:t>T.Nagar</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Taramani</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Vadapalani</a:t>
            </a:r>
            <a:r>
              <a:rPr lang="en-US" sz="1400" b="1" dirty="0">
                <a:latin typeface="Times New Roman" panose="02020603050405020304" pitchFamily="18" charset="0"/>
                <a:cs typeface="Times New Roman" panose="02020603050405020304" pitchFamily="18" charset="0"/>
              </a:rPr>
              <a:t> , </a:t>
            </a:r>
            <a:r>
              <a:rPr lang="en-US" sz="1400" b="1" dirty="0" err="1">
                <a:latin typeface="Times New Roman" panose="02020603050405020304" pitchFamily="18" charset="0"/>
                <a:cs typeface="Times New Roman" panose="02020603050405020304" pitchFamily="18" charset="0"/>
              </a:rPr>
              <a:t>Thousandlights</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Alwarthirunagar</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K.K.Nagar</a:t>
            </a:r>
            <a:r>
              <a:rPr lang="en-US" sz="1400" b="1" dirty="0">
                <a:latin typeface="Times New Roman" panose="02020603050405020304" pitchFamily="18" charset="0"/>
                <a:cs typeface="Times New Roman" panose="02020603050405020304" pitchFamily="18" charset="0"/>
              </a:rPr>
              <a:t>, </a:t>
            </a:r>
            <a:r>
              <a:rPr lang="en-US" sz="1400" b="1" dirty="0" err="1">
                <a:latin typeface="Times New Roman" panose="02020603050405020304" pitchFamily="18" charset="0"/>
                <a:cs typeface="Times New Roman" panose="02020603050405020304" pitchFamily="18" charset="0"/>
              </a:rPr>
              <a:t>Parry'sCorner</a:t>
            </a:r>
            <a:endParaRPr lang="en-US" sz="1400" b="1" dirty="0">
              <a:latin typeface="Times New Roman" panose="02020603050405020304" pitchFamily="18" charset="0"/>
              <a:cs typeface="Times New Roman" panose="02020603050405020304" pitchFamily="18" charset="0"/>
            </a:endParaRPr>
          </a:p>
          <a:p>
            <a:pPr>
              <a:lnSpc>
                <a:spcPct val="100000"/>
              </a:lnSpc>
            </a:pPr>
            <a:r>
              <a:rPr lang="en-US" sz="1400" dirty="0">
                <a:latin typeface="Times New Roman" panose="02020603050405020304" pitchFamily="18" charset="0"/>
                <a:cs typeface="Times New Roman" panose="02020603050405020304" pitchFamily="18" charset="0"/>
              </a:rPr>
              <a:t>These will be  used as starting points for final exploration by stakeholders.</a:t>
            </a:r>
          </a:p>
          <a:p>
            <a:pPr>
              <a:lnSpc>
                <a:spcPct val="100000"/>
              </a:lnSpc>
            </a:pPr>
            <a:endParaRPr lang="en-US" sz="1400" dirty="0">
              <a:latin typeface="Times New Roman" panose="02020603050405020304" pitchFamily="18" charset="0"/>
              <a:cs typeface="Times New Roman" panose="02020603050405020304" pitchFamily="18" charset="0"/>
            </a:endParaRPr>
          </a:p>
          <a:p>
            <a:pPr>
              <a:lnSpc>
                <a:spcPct val="100000"/>
              </a:lnSpc>
            </a:pPr>
            <a:r>
              <a:rPr lang="en-US" sz="1400" dirty="0">
                <a:latin typeface="Times New Roman" panose="02020603050405020304" pitchFamily="18" charset="0"/>
                <a:cs typeface="Times New Roman" panose="02020603050405020304" pitchFamily="18" charset="0"/>
              </a:rPr>
              <a:t>Final decision on optimal </a:t>
            </a:r>
            <a:r>
              <a:rPr lang="en-US" sz="1400" b="1" dirty="0">
                <a:latin typeface="Times New Roman" panose="02020603050405020304" pitchFamily="18" charset="0"/>
                <a:cs typeface="Times New Roman" panose="02020603050405020304" pitchFamily="18" charset="0"/>
              </a:rPr>
              <a:t>hang-out themed snack bar</a:t>
            </a:r>
            <a:r>
              <a:rPr lang="en-US" sz="1400" dirty="0">
                <a:latin typeface="Times New Roman" panose="02020603050405020304" pitchFamily="18" charset="0"/>
                <a:cs typeface="Times New Roman" panose="02020603050405020304" pitchFamily="18" charset="0"/>
              </a:rPr>
              <a:t> location will be made by stakeholders based on specific characteristics of neighborhoods, taking into consideration additional factors like real estate availability, prices, social and economic dynamics of every neighborhood, nearby landmarks such as offices/colleges/schools etc.</a:t>
            </a:r>
          </a:p>
        </p:txBody>
      </p:sp>
    </p:spTree>
    <p:extLst>
      <p:ext uri="{BB962C8B-B14F-4D97-AF65-F5344CB8AC3E}">
        <p14:creationId xmlns:p14="http://schemas.microsoft.com/office/powerpoint/2010/main" val="1782451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p:txBody>
          <a:bodyPr/>
          <a:lstStyle/>
          <a:p>
            <a:r>
              <a:rPr lang="en-US" dirty="0"/>
              <a:t>Introduction/Business problem</a:t>
            </a:r>
          </a:p>
        </p:txBody>
      </p:sp>
      <p:sp>
        <p:nvSpPr>
          <p:cNvPr id="3" name="Content Placeholder 2">
            <a:extLst>
              <a:ext uri="{FF2B5EF4-FFF2-40B4-BE49-F238E27FC236}">
                <a16:creationId xmlns:a16="http://schemas.microsoft.com/office/drawing/2014/main" id="{A1E34D6E-395B-48A5-A55F-1E990782545D}"/>
              </a:ext>
            </a:extLst>
          </p:cNvPr>
          <p:cNvSpPr>
            <a:spLocks noGrp="1"/>
          </p:cNvSpPr>
          <p:nvPr>
            <p:ph idx="1"/>
          </p:nvPr>
        </p:nvSpPr>
        <p:spPr/>
        <p:txBody>
          <a:bodyPr>
            <a:noAutofit/>
          </a:bodyPr>
          <a:lstStyle/>
          <a:p>
            <a:r>
              <a:rPr lang="en-US" sz="1400" dirty="0">
                <a:latin typeface="Times New Roman" panose="02020603050405020304" pitchFamily="18" charset="0"/>
                <a:cs typeface="Times New Roman" panose="02020603050405020304" pitchFamily="18" charset="0"/>
              </a:rPr>
              <a:t>In this project , the objective is to try to find a set of hot-spot locations for a hang-out themed Snack bar. This report will be targeted to those stakeholders who are interested in opening a chain of  ‘</a:t>
            </a:r>
            <a:r>
              <a:rPr lang="en-US" sz="1400" b="1" dirty="0">
                <a:latin typeface="Times New Roman" panose="02020603050405020304" pitchFamily="18" charset="0"/>
                <a:cs typeface="Times New Roman" panose="02020603050405020304" pitchFamily="18" charset="0"/>
              </a:rPr>
              <a:t>Hang-out themed Snack bar</a:t>
            </a:r>
            <a:r>
              <a:rPr lang="en-US" sz="1400" dirty="0">
                <a:latin typeface="Times New Roman" panose="02020603050405020304" pitchFamily="18" charset="0"/>
                <a:cs typeface="Times New Roman" panose="02020603050405020304" pitchFamily="18" charset="0"/>
              </a:rPr>
              <a:t>’ in </a:t>
            </a:r>
            <a:r>
              <a:rPr lang="en-US" sz="1400" b="1" dirty="0">
                <a:latin typeface="Times New Roman" panose="02020603050405020304" pitchFamily="18" charset="0"/>
                <a:cs typeface="Times New Roman" panose="02020603050405020304" pitchFamily="18" charset="0"/>
              </a:rPr>
              <a:t>‘Chennai, India’.</a:t>
            </a:r>
          </a:p>
          <a:p>
            <a:r>
              <a:rPr lang="en-US" sz="1400" dirty="0">
                <a:latin typeface="Times New Roman" panose="02020603050405020304" pitchFamily="18" charset="0"/>
                <a:cs typeface="Times New Roman" panose="02020603050405020304" pitchFamily="18" charset="0"/>
              </a:rPr>
              <a:t>The definition of 'Hang-out themed Snack Bar' here is a place where people unwind in the evening/weekends or after a long day at work/schools/colleges for tasty snacks/foods(light evening foods) and fun time with their friends/family. The place is designed as an alternative to cater to the same crowd who visits any of these following venues- cafe bar, Coffee Bar, Snack Bar, Dessert Bar, Juice bar, Ice-cream Parlor, Pizza Bar, Fast Food Center, Sandwich Shop, Bakery, </a:t>
            </a:r>
            <a:r>
              <a:rPr lang="en-US" sz="1400" dirty="0" err="1">
                <a:latin typeface="Times New Roman" panose="02020603050405020304" pitchFamily="18" charset="0"/>
                <a:cs typeface="Times New Roman" panose="02020603050405020304" pitchFamily="18" charset="0"/>
              </a:rPr>
              <a:t>Chaat</a:t>
            </a:r>
            <a:r>
              <a:rPr lang="en-US" sz="1400" dirty="0">
                <a:latin typeface="Times New Roman" panose="02020603050405020304" pitchFamily="18" charset="0"/>
                <a:cs typeface="Times New Roman" panose="02020603050405020304" pitchFamily="18" charset="0"/>
              </a:rPr>
              <a:t> Corner, Food Truck, Tea Stall. We will try to detect </a:t>
            </a:r>
            <a:r>
              <a:rPr lang="en-US" sz="1400" b="1" dirty="0">
                <a:latin typeface="Times New Roman" panose="02020603050405020304" pitchFamily="18" charset="0"/>
                <a:cs typeface="Times New Roman" panose="02020603050405020304" pitchFamily="18" charset="0"/>
              </a:rPr>
              <a:t>locations that have demand for such hang-out places in the Chennai City</a:t>
            </a:r>
            <a:r>
              <a:rPr lang="en-US" sz="1400" dirty="0">
                <a:latin typeface="Times New Roman" panose="02020603050405020304" pitchFamily="18" charset="0"/>
                <a:cs typeface="Times New Roman" panose="02020603050405020304" pitchFamily="18" charset="0"/>
              </a:rPr>
              <a:t> . The rationale behind is to come up with a list of potential locations where there are already venues which provides similar experiences through the above-mentioned venues and know there is a demand(audience) for these </a:t>
            </a:r>
            <a:r>
              <a:rPr lang="en-US" sz="1400" b="1" dirty="0">
                <a:latin typeface="Times New Roman" panose="02020603050405020304" pitchFamily="18" charset="0"/>
                <a:cs typeface="Times New Roman" panose="02020603050405020304" pitchFamily="18" charset="0"/>
              </a:rPr>
              <a:t>hang-out themed Snack bars</a:t>
            </a:r>
            <a:r>
              <a:rPr lang="en-US" sz="1400" dirty="0">
                <a:latin typeface="Times New Roman" panose="02020603050405020304" pitchFamily="18" charset="0"/>
                <a:cs typeface="Times New Roman" panose="02020603050405020304" pitchFamily="18" charset="0"/>
              </a:rPr>
              <a:t> . This way these new hang-out themed snack bars could provide as a viable alternative catering to these segments highlighting the  </a:t>
            </a:r>
            <a:r>
              <a:rPr lang="en-US" sz="1400" b="1" dirty="0">
                <a:latin typeface="Times New Roman" panose="02020603050405020304" pitchFamily="18" charset="0"/>
                <a:cs typeface="Times New Roman" panose="02020603050405020304" pitchFamily="18" charset="0"/>
              </a:rPr>
              <a:t>wholesome experience it brings along with it</a:t>
            </a:r>
            <a:r>
              <a:rPr lang="en-US" sz="1400" dirty="0">
                <a:latin typeface="Times New Roman" panose="02020603050405020304" pitchFamily="18" charset="0"/>
                <a:cs typeface="Times New Roman" panose="02020603050405020304" pitchFamily="18" charset="0"/>
              </a:rPr>
              <a:t>. </a:t>
            </a:r>
          </a:p>
          <a:p>
            <a:r>
              <a:rPr lang="en-US" sz="1400" dirty="0">
                <a:latin typeface="Times New Roman" panose="02020603050405020304" pitchFamily="18" charset="0"/>
                <a:cs typeface="Times New Roman" panose="02020603050405020304" pitchFamily="18" charset="0"/>
              </a:rPr>
              <a:t>Using </a:t>
            </a:r>
            <a:r>
              <a:rPr lang="en-US" sz="1400" dirty="0" err="1">
                <a:latin typeface="Times New Roman" panose="02020603050405020304" pitchFamily="18" charset="0"/>
                <a:cs typeface="Times New Roman" panose="02020603050405020304" pitchFamily="18" charset="0"/>
              </a:rPr>
              <a:t>FourSquare</a:t>
            </a:r>
            <a:r>
              <a:rPr lang="en-US" sz="1400" dirty="0">
                <a:latin typeface="Times New Roman" panose="02020603050405020304" pitchFamily="18" charset="0"/>
                <a:cs typeface="Times New Roman" panose="02020603050405020304" pitchFamily="18" charset="0"/>
              </a:rPr>
              <a:t> APIs , the list of hot-spot tier-1 locations(with high demand for these hang-out bars)  and the next-best tier-2(Moderate demand) locations across Chennai. Focus is to first identify the hot-regions(</a:t>
            </a:r>
            <a:r>
              <a:rPr lang="en-US" sz="1400" dirty="0" err="1">
                <a:latin typeface="Times New Roman" panose="02020603050405020304" pitchFamily="18" charset="0"/>
                <a:cs typeface="Times New Roman" panose="02020603050405020304" pitchFamily="18" charset="0"/>
              </a:rPr>
              <a:t>borroughs</a:t>
            </a:r>
            <a:r>
              <a:rPr lang="en-US" sz="1400" dirty="0">
                <a:latin typeface="Times New Roman" panose="02020603050405020304" pitchFamily="18" charset="0"/>
                <a:cs typeface="Times New Roman" panose="02020603050405020304" pitchFamily="18" charset="0"/>
              </a:rPr>
              <a:t> with high demand for these venues) in Chennai for setting up a chain of these hang-out themed snack bars  and then provide the neighborhood clusters in them  to make informed decision . In real-time scenario, some more deep-dive analysis needs to be done by considering real-estate prices, rent prices, transport and the landmarks nearby(offices/schools/colleges)- hence as part of this project we would effectively narrow down high-demand pocket areas within Chennai in which potentially a chain of hang-out themed snack bars could be opened .</a:t>
            </a:r>
          </a:p>
        </p:txBody>
      </p:sp>
    </p:spTree>
    <p:extLst>
      <p:ext uri="{BB962C8B-B14F-4D97-AF65-F5344CB8AC3E}">
        <p14:creationId xmlns:p14="http://schemas.microsoft.com/office/powerpoint/2010/main" val="374460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A1E34D6E-395B-48A5-A55F-1E990782545D}"/>
              </a:ext>
            </a:extLst>
          </p:cNvPr>
          <p:cNvSpPr>
            <a:spLocks noGrp="1"/>
          </p:cNvSpPr>
          <p:nvPr>
            <p:ph idx="1"/>
          </p:nvPr>
        </p:nvSpPr>
        <p:spPr/>
        <p:txBody>
          <a:bodyPr>
            <a:noAutofit/>
          </a:bodyPr>
          <a:lstStyle/>
          <a:p>
            <a:r>
              <a:rPr lang="en-US" sz="1400" dirty="0">
                <a:latin typeface="Times New Roman" panose="02020603050405020304" pitchFamily="18" charset="0"/>
                <a:cs typeface="Times New Roman" panose="02020603050405020304" pitchFamily="18" charset="0"/>
              </a:rPr>
              <a:t>Based on definition of our problem, critical factor that will influence the decision is:</a:t>
            </a:r>
          </a:p>
          <a:p>
            <a:r>
              <a:rPr lang="en-US" sz="1400" dirty="0">
                <a:latin typeface="Times New Roman" panose="02020603050405020304" pitchFamily="18" charset="0"/>
                <a:cs typeface="Times New Roman" panose="02020603050405020304" pitchFamily="18" charset="0"/>
              </a:rPr>
              <a:t>* number of existing  venues as mentioned in this list(cafe bar, Coffee </a:t>
            </a:r>
            <a:r>
              <a:rPr lang="en-US" sz="1400" dirty="0" err="1">
                <a:latin typeface="Times New Roman" panose="02020603050405020304" pitchFamily="18" charset="0"/>
                <a:cs typeface="Times New Roman" panose="02020603050405020304" pitchFamily="18" charset="0"/>
              </a:rPr>
              <a:t>Bar,Snack</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Bar,Dessert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Bar,Juice</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bar,Ice</a:t>
            </a:r>
            <a:r>
              <a:rPr lang="en-US" sz="1400" dirty="0">
                <a:latin typeface="Times New Roman" panose="02020603050405020304" pitchFamily="18" charset="0"/>
                <a:cs typeface="Times New Roman" panose="02020603050405020304" pitchFamily="18" charset="0"/>
              </a:rPr>
              <a:t>-cream Parlor ,Pizza </a:t>
            </a:r>
            <a:r>
              <a:rPr lang="en-US" sz="1400" dirty="0" err="1">
                <a:latin typeface="Times New Roman" panose="02020603050405020304" pitchFamily="18" charset="0"/>
                <a:cs typeface="Times New Roman" panose="02020603050405020304" pitchFamily="18" charset="0"/>
              </a:rPr>
              <a:t>Bar,Fast</a:t>
            </a:r>
            <a:r>
              <a:rPr lang="en-US" sz="1400" dirty="0">
                <a:latin typeface="Times New Roman" panose="02020603050405020304" pitchFamily="18" charset="0"/>
                <a:cs typeface="Times New Roman" panose="02020603050405020304" pitchFamily="18" charset="0"/>
              </a:rPr>
              <a:t> Food Center, Sandwich Shop, Bakery, </a:t>
            </a:r>
            <a:r>
              <a:rPr lang="en-US" sz="1400" dirty="0" err="1">
                <a:latin typeface="Times New Roman" panose="02020603050405020304" pitchFamily="18" charset="0"/>
                <a:cs typeface="Times New Roman" panose="02020603050405020304" pitchFamily="18" charset="0"/>
              </a:rPr>
              <a:t>Chaat</a:t>
            </a:r>
            <a:r>
              <a:rPr lang="en-US" sz="1400" dirty="0">
                <a:latin typeface="Times New Roman" panose="02020603050405020304" pitchFamily="18" charset="0"/>
                <a:cs typeface="Times New Roman" panose="02020603050405020304" pitchFamily="18" charset="0"/>
              </a:rPr>
              <a:t> Corner, Food </a:t>
            </a:r>
            <a:r>
              <a:rPr lang="en-US" sz="1400" dirty="0" err="1">
                <a:latin typeface="Times New Roman" panose="02020603050405020304" pitchFamily="18" charset="0"/>
                <a:cs typeface="Times New Roman" panose="02020603050405020304" pitchFamily="18" charset="0"/>
              </a:rPr>
              <a:t>Truck,Tea</a:t>
            </a:r>
            <a:r>
              <a:rPr lang="en-US" sz="1400" dirty="0">
                <a:latin typeface="Times New Roman" panose="02020603050405020304" pitchFamily="18" charset="0"/>
                <a:cs typeface="Times New Roman" panose="02020603050405020304" pitchFamily="18" charset="0"/>
              </a:rPr>
              <a:t> Stall) in the neighborhood and corresponding region(boroughs) </a:t>
            </a:r>
          </a:p>
          <a:p>
            <a:r>
              <a:rPr lang="en-US" sz="1400" dirty="0">
                <a:latin typeface="Times New Roman" panose="02020603050405020304" pitchFamily="18" charset="0"/>
                <a:cs typeface="Times New Roman" panose="02020603050405020304" pitchFamily="18" charset="0"/>
              </a:rPr>
              <a:t> Following </a:t>
            </a:r>
            <a:r>
              <a:rPr lang="en-US" sz="1400" b="1" dirty="0">
                <a:latin typeface="Times New Roman" panose="02020603050405020304" pitchFamily="18" charset="0"/>
                <a:cs typeface="Times New Roman" panose="02020603050405020304" pitchFamily="18" charset="0"/>
              </a:rPr>
              <a:t>data sources </a:t>
            </a:r>
            <a:r>
              <a:rPr lang="en-US" sz="1400" dirty="0">
                <a:latin typeface="Times New Roman" panose="02020603050405020304" pitchFamily="18" charset="0"/>
                <a:cs typeface="Times New Roman" panose="02020603050405020304" pitchFamily="18" charset="0"/>
              </a:rPr>
              <a:t>will be needed to extract/generate the required information:</a:t>
            </a:r>
          </a:p>
          <a:p>
            <a:r>
              <a:rPr lang="en-US" sz="1400" dirty="0">
                <a:latin typeface="Times New Roman" panose="02020603050405020304" pitchFamily="18" charset="0"/>
                <a:cs typeface="Times New Roman" panose="02020603050405020304" pitchFamily="18" charset="0"/>
              </a:rPr>
              <a:t>* geospatial coordinates of the Chennai Neighborhood along with the regions from this wiki page - Following data sources will be needed to extract/generate the required information : https://en.wikipedia.org/wiki/List_of_neighbourhoods_of_Chennai</a:t>
            </a:r>
          </a:p>
          <a:p>
            <a:r>
              <a:rPr lang="en-US" sz="1400" dirty="0">
                <a:latin typeface="Times New Roman" panose="02020603050405020304" pitchFamily="18" charset="0"/>
                <a:cs typeface="Times New Roman" panose="02020603050405020304" pitchFamily="18" charset="0"/>
              </a:rPr>
              <a:t>* number of restaurants and their type and location in every neighborhood will be obtained using </a:t>
            </a:r>
            <a:r>
              <a:rPr lang="en-US" sz="1400" b="1" dirty="0">
                <a:latin typeface="Times New Roman" panose="02020603050405020304" pitchFamily="18" charset="0"/>
                <a:cs typeface="Times New Roman" panose="02020603050405020304" pitchFamily="18" charset="0"/>
              </a:rPr>
              <a:t>Foursquare API</a:t>
            </a:r>
          </a:p>
        </p:txBody>
      </p:sp>
    </p:spTree>
    <p:extLst>
      <p:ext uri="{BB962C8B-B14F-4D97-AF65-F5344CB8AC3E}">
        <p14:creationId xmlns:p14="http://schemas.microsoft.com/office/powerpoint/2010/main" val="3607957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A1E34D6E-395B-48A5-A55F-1E990782545D}"/>
              </a:ext>
            </a:extLst>
          </p:cNvPr>
          <p:cNvSpPr>
            <a:spLocks noGrp="1"/>
          </p:cNvSpPr>
          <p:nvPr>
            <p:ph idx="1"/>
          </p:nvPr>
        </p:nvSpPr>
        <p:spPr>
          <a:xfrm>
            <a:off x="1066800" y="1975036"/>
            <a:ext cx="10058400" cy="3760891"/>
          </a:xfrm>
        </p:spPr>
        <p:txBody>
          <a:bodyPr>
            <a:noAutofit/>
          </a:bodyPr>
          <a:lstStyle/>
          <a:p>
            <a:r>
              <a:rPr lang="en-US" sz="1400" dirty="0">
                <a:latin typeface="Times New Roman" panose="02020603050405020304" pitchFamily="18" charset="0"/>
                <a:cs typeface="Times New Roman" panose="02020603050405020304" pitchFamily="18" charset="0"/>
              </a:rPr>
              <a:t>In this project - the high-demand areas for 'hangout-themed snack bars' in Chennai are to be identified.</a:t>
            </a:r>
          </a:p>
          <a:p>
            <a:endParaRPr lang="en-US" sz="1400"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In first step </a:t>
            </a:r>
            <a:r>
              <a:rPr lang="en-US" sz="1400" dirty="0">
                <a:latin typeface="Times New Roman" panose="02020603050405020304" pitchFamily="18" charset="0"/>
                <a:cs typeface="Times New Roman" panose="02020603050405020304" pitchFamily="18" charset="0"/>
              </a:rPr>
              <a:t>, the required </a:t>
            </a:r>
            <a:r>
              <a:rPr lang="en-US" sz="1400" b="1" dirty="0">
                <a:latin typeface="Times New Roman" panose="02020603050405020304" pitchFamily="18" charset="0"/>
                <a:cs typeface="Times New Roman" panose="02020603050405020304" pitchFamily="18" charset="0"/>
              </a:rPr>
              <a:t>data: from the wiki page</a:t>
            </a:r>
            <a:r>
              <a:rPr lang="en-US" sz="1400" dirty="0">
                <a:latin typeface="Times New Roman" panose="02020603050405020304" pitchFamily="18" charset="0"/>
                <a:cs typeface="Times New Roman" panose="02020603050405020304" pitchFamily="18" charset="0"/>
              </a:rPr>
              <a:t> https://en.wikipedia.org/wiki/List_of_neighbourhoods_of_Chennai are collected and then using </a:t>
            </a:r>
            <a:r>
              <a:rPr lang="en-US" sz="1400" dirty="0" err="1">
                <a:latin typeface="Times New Roman" panose="02020603050405020304" pitchFamily="18" charset="0"/>
                <a:cs typeface="Times New Roman" panose="02020603050405020304" pitchFamily="18" charset="0"/>
              </a:rPr>
              <a:t>FourSquare</a:t>
            </a:r>
            <a:r>
              <a:rPr lang="en-US" sz="1400" dirty="0">
                <a:latin typeface="Times New Roman" panose="02020603050405020304" pitchFamily="18" charset="0"/>
                <a:cs typeface="Times New Roman" panose="02020603050405020304" pitchFamily="18" charset="0"/>
              </a:rPr>
              <a:t> API identified data: Count of Venues such as 'cafe bar, Coffee Bar, Snack Bar, Dessert Bar, Juice bar, Ice-cream Parlor, Pizza Bar, Fast Food Center, Sandwich Shop, Bakery, </a:t>
            </a:r>
            <a:r>
              <a:rPr lang="en-US" sz="1400" dirty="0" err="1">
                <a:latin typeface="Times New Roman" panose="02020603050405020304" pitchFamily="18" charset="0"/>
                <a:cs typeface="Times New Roman" panose="02020603050405020304" pitchFamily="18" charset="0"/>
              </a:rPr>
              <a:t>Chaat</a:t>
            </a:r>
            <a:r>
              <a:rPr lang="en-US" sz="1400" dirty="0">
                <a:latin typeface="Times New Roman" panose="02020603050405020304" pitchFamily="18" charset="0"/>
                <a:cs typeface="Times New Roman" panose="02020603050405020304" pitchFamily="18" charset="0"/>
              </a:rPr>
              <a:t> Corner, Food Truck, Tea Stall' across different neighborhoods pertaining to different regions(boroughs) of Chennai (these venues are categorized according to Foursquare categorization).</a:t>
            </a:r>
          </a:p>
          <a:p>
            <a:endParaRPr lang="en-US" sz="1400"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Second step </a:t>
            </a:r>
            <a:r>
              <a:rPr lang="en-US" sz="1400" dirty="0">
                <a:latin typeface="Times New Roman" panose="02020603050405020304" pitchFamily="18" charset="0"/>
                <a:cs typeface="Times New Roman" panose="02020603050405020304" pitchFamily="18" charset="0"/>
              </a:rPr>
              <a:t>in the  analysis is to find the high demand for these kind of hang-out places in regions(boroughs) of Chennai to focus on the neighborhoods only from these regions. For this , group by(regions) and get the total sum of these hangout venues from the results of Foursquare data. Based on the total values, the 'high-demand' regions are identified for further analysis.</a:t>
            </a:r>
          </a:p>
          <a:p>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11708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A1E34D6E-395B-48A5-A55F-1E990782545D}"/>
              </a:ext>
            </a:extLst>
          </p:cNvPr>
          <p:cNvSpPr>
            <a:spLocks noGrp="1"/>
          </p:cNvSpPr>
          <p:nvPr>
            <p:ph idx="1"/>
          </p:nvPr>
        </p:nvSpPr>
        <p:spPr>
          <a:xfrm>
            <a:off x="1066800" y="1975036"/>
            <a:ext cx="10058400" cy="3760891"/>
          </a:xfrm>
        </p:spPr>
        <p:txBody>
          <a:bodyPr>
            <a:noAutofit/>
          </a:bodyPr>
          <a:lstStyle/>
          <a:p>
            <a:pPr>
              <a:lnSpc>
                <a:spcPct val="100000"/>
              </a:lnSpc>
            </a:pPr>
            <a:r>
              <a:rPr lang="en-US" sz="1400" dirty="0">
                <a:latin typeface="Times New Roman" panose="02020603050405020304" pitchFamily="18" charset="0"/>
                <a:cs typeface="Times New Roman" panose="02020603050405020304" pitchFamily="18" charset="0"/>
              </a:rPr>
              <a:t>In the third and final in the analysis is to find the most happening neighborhood clusters among these 'high-demand' regions .</a:t>
            </a:r>
          </a:p>
          <a:p>
            <a:pPr>
              <a:lnSpc>
                <a:spcPct val="100000"/>
              </a:lnSpc>
            </a:pPr>
            <a:r>
              <a:rPr lang="en-US" sz="1400" dirty="0">
                <a:latin typeface="Times New Roman" panose="02020603050405020304" pitchFamily="18" charset="0"/>
                <a:cs typeface="Times New Roman" panose="02020603050405020304" pitchFamily="18" charset="0"/>
              </a:rPr>
              <a:t>The primary objective for neighborhood clusters is to establish a chain of these new 'hang-out themed Snack bars' in those clusters based on the target audience and demand for such hangout places.</a:t>
            </a:r>
          </a:p>
          <a:p>
            <a:pPr>
              <a:lnSpc>
                <a:spcPct val="100000"/>
              </a:lnSpc>
            </a:pPr>
            <a:r>
              <a:rPr lang="en-US" sz="1400" dirty="0">
                <a:latin typeface="Times New Roman" panose="02020603050405020304" pitchFamily="18" charset="0"/>
                <a:cs typeface="Times New Roman" panose="02020603050405020304" pitchFamily="18" charset="0"/>
              </a:rPr>
              <a:t>For </a:t>
            </a:r>
            <a:r>
              <a:rPr lang="en-US" sz="1400" dirty="0" err="1">
                <a:latin typeface="Times New Roman" panose="02020603050405020304" pitchFamily="18" charset="0"/>
                <a:cs typeface="Times New Roman" panose="02020603050405020304" pitchFamily="18" charset="0"/>
              </a:rPr>
              <a:t>this,get</a:t>
            </a:r>
            <a:r>
              <a:rPr lang="en-US" sz="1400" dirty="0">
                <a:latin typeface="Times New Roman" panose="02020603050405020304" pitchFamily="18" charset="0"/>
                <a:cs typeface="Times New Roman" panose="02020603050405020304" pitchFamily="18" charset="0"/>
              </a:rPr>
              <a:t> the present map of these identified 'high-demand' regions and also create clusters (using </a:t>
            </a:r>
            <a:r>
              <a:rPr lang="en-US" sz="1400" b="1" dirty="0">
                <a:latin typeface="Times New Roman" panose="02020603050405020304" pitchFamily="18" charset="0"/>
                <a:cs typeface="Times New Roman" panose="02020603050405020304" pitchFamily="18" charset="0"/>
              </a:rPr>
              <a:t>k-means clustering with cluster size 5</a:t>
            </a:r>
            <a:r>
              <a:rPr lang="en-US" sz="1400" dirty="0">
                <a:latin typeface="Times New Roman" panose="02020603050405020304" pitchFamily="18" charset="0"/>
                <a:cs typeface="Times New Roman" panose="02020603050405020304" pitchFamily="18" charset="0"/>
              </a:rPr>
              <a:t>) within these regions(boroughs) of </a:t>
            </a:r>
            <a:r>
              <a:rPr lang="en-US" sz="1400" dirty="0" err="1">
                <a:latin typeface="Times New Roman" panose="02020603050405020304" pitchFamily="18" charset="0"/>
                <a:cs typeface="Times New Roman" panose="02020603050405020304" pitchFamily="18" charset="0"/>
              </a:rPr>
              <a:t>chennai</a:t>
            </a:r>
            <a:r>
              <a:rPr lang="en-US" sz="1400" dirty="0">
                <a:latin typeface="Times New Roman" panose="02020603050405020304" pitchFamily="18" charset="0"/>
                <a:cs typeface="Times New Roman" panose="02020603050405020304" pitchFamily="18" charset="0"/>
              </a:rPr>
              <a:t>. Each 'high-demand' region will have 5 neighborhood clusters based on the '</a:t>
            </a:r>
            <a:r>
              <a:rPr lang="en-US" sz="1400" dirty="0" err="1">
                <a:latin typeface="Times New Roman" panose="02020603050405020304" pitchFamily="18" charset="0"/>
                <a:cs typeface="Times New Roman" panose="02020603050405020304" pitchFamily="18" charset="0"/>
              </a:rPr>
              <a:t>total_hangout</a:t>
            </a:r>
            <a:r>
              <a:rPr lang="en-US" sz="1400" dirty="0">
                <a:latin typeface="Times New Roman" panose="02020603050405020304" pitchFamily="18" charset="0"/>
                <a:cs typeface="Times New Roman" panose="02020603050405020304" pitchFamily="18" charset="0"/>
              </a:rPr>
              <a:t>' value as the base parameter for clustering. </a:t>
            </a:r>
          </a:p>
          <a:p>
            <a:pPr>
              <a:lnSpc>
                <a:spcPct val="100000"/>
              </a:lnSpc>
            </a:pPr>
            <a:r>
              <a:rPr lang="en-US" sz="1400" dirty="0" err="1">
                <a:latin typeface="Times New Roman" panose="02020603050405020304" pitchFamily="18" charset="0"/>
                <a:cs typeface="Times New Roman" panose="02020603050405020304" pitchFamily="18" charset="0"/>
              </a:rPr>
              <a:t>Total_hangout</a:t>
            </a:r>
            <a:r>
              <a:rPr lang="en-US" sz="1400" dirty="0">
                <a:latin typeface="Times New Roman" panose="02020603050405020304" pitchFamily="18" charset="0"/>
                <a:cs typeface="Times New Roman" panose="02020603050405020304" pitchFamily="18" charset="0"/>
              </a:rPr>
              <a:t>' of a neighborhood is the total sum of all the counts of these venues(cafe </a:t>
            </a:r>
            <a:r>
              <a:rPr lang="en-US" sz="1400" dirty="0" err="1">
                <a:latin typeface="Times New Roman" panose="02020603050405020304" pitchFamily="18" charset="0"/>
                <a:cs typeface="Times New Roman" panose="02020603050405020304" pitchFamily="18" charset="0"/>
              </a:rPr>
              <a:t>bar,Coffee</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Bar,Snack</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Bar,Dessert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Bar,Juice</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bar,Ice</a:t>
            </a:r>
            <a:r>
              <a:rPr lang="en-US" sz="1400" dirty="0">
                <a:latin typeface="Times New Roman" panose="02020603050405020304" pitchFamily="18" charset="0"/>
                <a:cs typeface="Times New Roman" panose="02020603050405020304" pitchFamily="18" charset="0"/>
              </a:rPr>
              <a:t>-cream </a:t>
            </a:r>
            <a:r>
              <a:rPr lang="en-US" sz="1400" dirty="0" err="1">
                <a:latin typeface="Times New Roman" panose="02020603050405020304" pitchFamily="18" charset="0"/>
                <a:cs typeface="Times New Roman" panose="02020603050405020304" pitchFamily="18" charset="0"/>
              </a:rPr>
              <a:t>Parlour,Pizza</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Bar,Fast</a:t>
            </a:r>
            <a:r>
              <a:rPr lang="en-US" sz="1400" dirty="0">
                <a:latin typeface="Times New Roman" panose="02020603050405020304" pitchFamily="18" charset="0"/>
                <a:cs typeface="Times New Roman" panose="02020603050405020304" pitchFamily="18" charset="0"/>
              </a:rPr>
              <a:t> Food </a:t>
            </a:r>
            <a:r>
              <a:rPr lang="en-US" sz="1400" dirty="0" err="1">
                <a:latin typeface="Times New Roman" panose="02020603050405020304" pitchFamily="18" charset="0"/>
                <a:cs typeface="Times New Roman" panose="02020603050405020304" pitchFamily="18" charset="0"/>
              </a:rPr>
              <a:t>Center,Sandwich</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Shop,Bakery,Chaat</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Corner,Food</a:t>
            </a:r>
            <a:r>
              <a:rPr lang="en-US" sz="1400" dirty="0">
                <a:latin typeface="Times New Roman" panose="02020603050405020304" pitchFamily="18" charset="0"/>
                <a:cs typeface="Times New Roman" panose="02020603050405020304" pitchFamily="18" charset="0"/>
              </a:rPr>
              <a:t> </a:t>
            </a:r>
            <a:r>
              <a:rPr lang="en-US" sz="1400" dirty="0" err="1">
                <a:latin typeface="Times New Roman" panose="02020603050405020304" pitchFamily="18" charset="0"/>
                <a:cs typeface="Times New Roman" panose="02020603050405020304" pitchFamily="18" charset="0"/>
              </a:rPr>
              <a:t>Truck,Tea</a:t>
            </a:r>
            <a:r>
              <a:rPr lang="en-US" sz="1400" dirty="0">
                <a:latin typeface="Times New Roman" panose="02020603050405020304" pitchFamily="18" charset="0"/>
                <a:cs typeface="Times New Roman" panose="02020603050405020304" pitchFamily="18" charset="0"/>
              </a:rPr>
              <a:t> Stall). </a:t>
            </a:r>
          </a:p>
          <a:p>
            <a:pPr>
              <a:lnSpc>
                <a:spcPct val="100000"/>
              </a:lnSpc>
            </a:pPr>
            <a:r>
              <a:rPr lang="en-US" sz="1400" dirty="0">
                <a:latin typeface="Times New Roman" panose="02020603050405020304" pitchFamily="18" charset="0"/>
                <a:cs typeface="Times New Roman" panose="02020603050405020304" pitchFamily="18" charset="0"/>
              </a:rPr>
              <a:t>From them, the most-happening 'neighborhood clusters' are identified across these 'high-demand' regions. Then the final list of 'Tier-1' hotspot locations are identified from these 'neighborhood clusters' based on a certain threshold value and also next-best'tier-2' location are identified based on the next-best available threshold value. these will be shared with Stakeholders to do further deep-dive into these 'tier-1' and 'tier-2' locations by considering real-estate </a:t>
            </a:r>
            <a:r>
              <a:rPr lang="en-US" sz="1400" dirty="0" err="1">
                <a:latin typeface="Times New Roman" panose="02020603050405020304" pitchFamily="18" charset="0"/>
                <a:cs typeface="Times New Roman" panose="02020603050405020304" pitchFamily="18" charset="0"/>
              </a:rPr>
              <a:t>prices,rent</a:t>
            </a:r>
            <a:r>
              <a:rPr lang="en-US" sz="1400" dirty="0">
                <a:latin typeface="Times New Roman" panose="02020603050405020304" pitchFamily="18" charset="0"/>
                <a:cs typeface="Times New Roman" panose="02020603050405020304" pitchFamily="18" charset="0"/>
              </a:rPr>
              <a:t> prices, transport and the landmarks nearby(offices/schools/colleges) to make an informed decision</a:t>
            </a:r>
          </a:p>
        </p:txBody>
      </p:sp>
    </p:spTree>
    <p:extLst>
      <p:ext uri="{BB962C8B-B14F-4D97-AF65-F5344CB8AC3E}">
        <p14:creationId xmlns:p14="http://schemas.microsoft.com/office/powerpoint/2010/main" val="566730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a:xfrm>
            <a:off x="878911" y="643468"/>
            <a:ext cx="3177847" cy="1674180"/>
          </a:xfrm>
        </p:spPr>
        <p:txBody>
          <a:bodyPr>
            <a:normAutofit/>
          </a:bodyPr>
          <a:lstStyle/>
          <a:p>
            <a:r>
              <a:rPr lang="en-US" sz="4000"/>
              <a:t>Analysis</a:t>
            </a:r>
          </a:p>
        </p:txBody>
      </p:sp>
      <p:cxnSp>
        <p:nvCxnSpPr>
          <p:cNvPr id="19" name="Straight Connector 18">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13">
            <a:extLst>
              <a:ext uri="{FF2B5EF4-FFF2-40B4-BE49-F238E27FC236}">
                <a16:creationId xmlns:a16="http://schemas.microsoft.com/office/drawing/2014/main" id="{2CB9F354-C553-490E-99CA-9967F32534AD}"/>
              </a:ext>
            </a:extLst>
          </p:cNvPr>
          <p:cNvSpPr>
            <a:spLocks noGrp="1"/>
          </p:cNvSpPr>
          <p:nvPr>
            <p:ph idx="1"/>
          </p:nvPr>
        </p:nvSpPr>
        <p:spPr>
          <a:xfrm>
            <a:off x="858064" y="2639380"/>
            <a:ext cx="3205049" cy="3229714"/>
          </a:xfrm>
        </p:spPr>
        <p:txBody>
          <a:bodyPr>
            <a:normAutofit/>
          </a:bodyPr>
          <a:lstStyle/>
          <a:p>
            <a:r>
              <a:rPr lang="en-US" dirty="0"/>
              <a:t>Chennai with all the neighborhoods as markers</a:t>
            </a:r>
          </a:p>
        </p:txBody>
      </p:sp>
      <p:pic>
        <p:nvPicPr>
          <p:cNvPr id="10" name="Content Placeholder 9" descr="Map&#10;&#10;Description automatically generated">
            <a:extLst>
              <a:ext uri="{FF2B5EF4-FFF2-40B4-BE49-F238E27FC236}">
                <a16:creationId xmlns:a16="http://schemas.microsoft.com/office/drawing/2014/main" id="{2F578D40-7B23-4851-81F9-FE14D5A1D57C}"/>
              </a:ext>
            </a:extLst>
          </p:cNvPr>
          <p:cNvPicPr>
            <a:picLocks noChangeAspect="1"/>
          </p:cNvPicPr>
          <p:nvPr/>
        </p:nvPicPr>
        <p:blipFill>
          <a:blip r:embed="rId2"/>
          <a:stretch>
            <a:fillRect/>
          </a:stretch>
        </p:blipFill>
        <p:spPr>
          <a:xfrm>
            <a:off x="5282681" y="643466"/>
            <a:ext cx="5634092" cy="5225621"/>
          </a:xfrm>
          <a:prstGeom prst="rect">
            <a:avLst/>
          </a:prstGeom>
        </p:spPr>
      </p:pic>
      <p:sp>
        <p:nvSpPr>
          <p:cNvPr id="21" name="Rectangle 20">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63321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a:xfrm>
            <a:off x="878911" y="643468"/>
            <a:ext cx="3177847" cy="1674180"/>
          </a:xfrm>
        </p:spPr>
        <p:txBody>
          <a:bodyPr>
            <a:normAutofit/>
          </a:bodyPr>
          <a:lstStyle/>
          <a:p>
            <a:r>
              <a:rPr lang="en-US" sz="4000"/>
              <a:t>Analysis</a:t>
            </a:r>
          </a:p>
        </p:txBody>
      </p:sp>
      <p:cxnSp>
        <p:nvCxnSpPr>
          <p:cNvPr id="28" name="Straight Connector 27">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13">
            <a:extLst>
              <a:ext uri="{FF2B5EF4-FFF2-40B4-BE49-F238E27FC236}">
                <a16:creationId xmlns:a16="http://schemas.microsoft.com/office/drawing/2014/main" id="{2CB9F354-C553-490E-99CA-9967F32534AD}"/>
              </a:ext>
            </a:extLst>
          </p:cNvPr>
          <p:cNvSpPr>
            <a:spLocks noGrp="1"/>
          </p:cNvSpPr>
          <p:nvPr>
            <p:ph idx="1"/>
          </p:nvPr>
        </p:nvSpPr>
        <p:spPr>
          <a:xfrm>
            <a:off x="858064" y="2639380"/>
            <a:ext cx="3205049" cy="3229714"/>
          </a:xfrm>
        </p:spPr>
        <p:txBody>
          <a:bodyPr>
            <a:normAutofit/>
          </a:bodyPr>
          <a:lstStyle/>
          <a:p>
            <a:r>
              <a:rPr lang="en-US" dirty="0"/>
              <a:t>Details obtained from </a:t>
            </a:r>
            <a:r>
              <a:rPr lang="en-US" dirty="0" err="1"/>
              <a:t>FourSquare</a:t>
            </a:r>
            <a:r>
              <a:rPr lang="en-US" dirty="0"/>
              <a:t> API for the Chennai Neighborhoods with all the venue details</a:t>
            </a:r>
          </a:p>
        </p:txBody>
      </p:sp>
      <p:pic>
        <p:nvPicPr>
          <p:cNvPr id="4" name="Picture 3" descr="Table&#10;&#10;Description automatically generated with medium confidence">
            <a:extLst>
              <a:ext uri="{FF2B5EF4-FFF2-40B4-BE49-F238E27FC236}">
                <a16:creationId xmlns:a16="http://schemas.microsoft.com/office/drawing/2014/main" id="{65F62DC2-9BD3-4DFF-98FC-FC62F7C009F6}"/>
              </a:ext>
            </a:extLst>
          </p:cNvPr>
          <p:cNvPicPr>
            <a:picLocks noChangeAspect="1"/>
          </p:cNvPicPr>
          <p:nvPr/>
        </p:nvPicPr>
        <p:blipFill>
          <a:blip r:embed="rId2"/>
          <a:stretch>
            <a:fillRect/>
          </a:stretch>
        </p:blipFill>
        <p:spPr>
          <a:xfrm>
            <a:off x="4653447" y="2334395"/>
            <a:ext cx="6892560" cy="2837667"/>
          </a:xfrm>
          <a:prstGeom prst="rect">
            <a:avLst/>
          </a:prstGeom>
        </p:spPr>
      </p:pic>
      <p:sp>
        <p:nvSpPr>
          <p:cNvPr id="30" name="Rectangle 29">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57311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a:xfrm>
            <a:off x="878911" y="643468"/>
            <a:ext cx="3177847" cy="1674180"/>
          </a:xfrm>
        </p:spPr>
        <p:txBody>
          <a:bodyPr>
            <a:normAutofit/>
          </a:bodyPr>
          <a:lstStyle/>
          <a:p>
            <a:r>
              <a:rPr lang="en-US" sz="4000"/>
              <a:t>Analysis</a:t>
            </a:r>
          </a:p>
        </p:txBody>
      </p:sp>
      <p:cxnSp>
        <p:nvCxnSpPr>
          <p:cNvPr id="37" name="Straight Connector 36">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13">
            <a:extLst>
              <a:ext uri="{FF2B5EF4-FFF2-40B4-BE49-F238E27FC236}">
                <a16:creationId xmlns:a16="http://schemas.microsoft.com/office/drawing/2014/main" id="{2CB9F354-C553-490E-99CA-9967F32534AD}"/>
              </a:ext>
            </a:extLst>
          </p:cNvPr>
          <p:cNvSpPr>
            <a:spLocks noGrp="1"/>
          </p:cNvSpPr>
          <p:nvPr>
            <p:ph idx="1"/>
          </p:nvPr>
        </p:nvSpPr>
        <p:spPr>
          <a:xfrm>
            <a:off x="858064" y="2639380"/>
            <a:ext cx="3205049" cy="3229714"/>
          </a:xfrm>
        </p:spPr>
        <p:txBody>
          <a:bodyPr>
            <a:normAutofit lnSpcReduction="10000"/>
          </a:bodyPr>
          <a:lstStyle/>
          <a:p>
            <a:r>
              <a:rPr lang="en-US" dirty="0"/>
              <a:t>After filtering the venues catering to the snack segment, total of such venues is identified per region . Regions with ‘high-demand’ for such venues are obtained from this – North, South-East, West regions using the ‘total’ parameter(Sum of all the venue counts)</a:t>
            </a:r>
          </a:p>
        </p:txBody>
      </p:sp>
      <p:pic>
        <p:nvPicPr>
          <p:cNvPr id="5" name="Picture 4" descr="A computer screen capture&#10;&#10;Description automatically generated with medium confidence">
            <a:extLst>
              <a:ext uri="{FF2B5EF4-FFF2-40B4-BE49-F238E27FC236}">
                <a16:creationId xmlns:a16="http://schemas.microsoft.com/office/drawing/2014/main" id="{793EB626-3BBD-4ED4-9FF4-3F5CD47C7AC2}"/>
              </a:ext>
            </a:extLst>
          </p:cNvPr>
          <p:cNvPicPr>
            <a:picLocks noChangeAspect="1"/>
          </p:cNvPicPr>
          <p:nvPr/>
        </p:nvPicPr>
        <p:blipFill>
          <a:blip r:embed="rId2"/>
          <a:stretch>
            <a:fillRect/>
          </a:stretch>
        </p:blipFill>
        <p:spPr>
          <a:xfrm>
            <a:off x="4653447" y="2119004"/>
            <a:ext cx="6892560" cy="2274544"/>
          </a:xfrm>
          <a:prstGeom prst="rect">
            <a:avLst/>
          </a:prstGeom>
        </p:spPr>
      </p:pic>
      <p:sp>
        <p:nvSpPr>
          <p:cNvPr id="39" name="Rectangle 38">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479081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9923FB-1442-4386-BDE1-F2BDF75941F0}"/>
              </a:ext>
            </a:extLst>
          </p:cNvPr>
          <p:cNvSpPr>
            <a:spLocks noGrp="1"/>
          </p:cNvSpPr>
          <p:nvPr>
            <p:ph type="title"/>
          </p:nvPr>
        </p:nvSpPr>
        <p:spPr>
          <a:xfrm>
            <a:off x="878911" y="643468"/>
            <a:ext cx="3177847" cy="1674180"/>
          </a:xfrm>
        </p:spPr>
        <p:txBody>
          <a:bodyPr>
            <a:normAutofit/>
          </a:bodyPr>
          <a:lstStyle/>
          <a:p>
            <a:r>
              <a:rPr lang="en-US" sz="4000"/>
              <a:t>Analysis</a:t>
            </a:r>
          </a:p>
        </p:txBody>
      </p:sp>
      <p:cxnSp>
        <p:nvCxnSpPr>
          <p:cNvPr id="46" name="Straight Connector 45">
            <a:extLst>
              <a:ext uri="{FF2B5EF4-FFF2-40B4-BE49-F238E27FC236}">
                <a16:creationId xmlns:a16="http://schemas.microsoft.com/office/drawing/2014/main" id="{EEB57AA8-F021-480C-A9E2-F8991331361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62164" y="2478513"/>
            <a:ext cx="292608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4" name="Content Placeholder 13">
            <a:extLst>
              <a:ext uri="{FF2B5EF4-FFF2-40B4-BE49-F238E27FC236}">
                <a16:creationId xmlns:a16="http://schemas.microsoft.com/office/drawing/2014/main" id="{2CB9F354-C553-490E-99CA-9967F32534AD}"/>
              </a:ext>
            </a:extLst>
          </p:cNvPr>
          <p:cNvSpPr>
            <a:spLocks noGrp="1"/>
          </p:cNvSpPr>
          <p:nvPr>
            <p:ph idx="1"/>
          </p:nvPr>
        </p:nvSpPr>
        <p:spPr>
          <a:xfrm>
            <a:off x="858064" y="2639380"/>
            <a:ext cx="3205049" cy="3229714"/>
          </a:xfrm>
        </p:spPr>
        <p:txBody>
          <a:bodyPr>
            <a:normAutofit/>
          </a:bodyPr>
          <a:lstStyle/>
          <a:p>
            <a:pPr>
              <a:lnSpc>
                <a:spcPct val="100000"/>
              </a:lnSpc>
            </a:pPr>
            <a:r>
              <a:rPr lang="en-US" dirty="0"/>
              <a:t>Cluster Map for North Region in Chennai </a:t>
            </a:r>
          </a:p>
        </p:txBody>
      </p:sp>
      <p:pic>
        <p:nvPicPr>
          <p:cNvPr id="4" name="Picture 3" descr="Map&#10;&#10;Description automatically generated">
            <a:extLst>
              <a:ext uri="{FF2B5EF4-FFF2-40B4-BE49-F238E27FC236}">
                <a16:creationId xmlns:a16="http://schemas.microsoft.com/office/drawing/2014/main" id="{43B6960A-757B-49E5-8A20-5512F2D6A542}"/>
              </a:ext>
            </a:extLst>
          </p:cNvPr>
          <p:cNvPicPr>
            <a:picLocks noChangeAspect="1"/>
          </p:cNvPicPr>
          <p:nvPr/>
        </p:nvPicPr>
        <p:blipFill>
          <a:blip r:embed="rId2"/>
          <a:stretch>
            <a:fillRect/>
          </a:stretch>
        </p:blipFill>
        <p:spPr>
          <a:xfrm>
            <a:off x="4653447" y="818033"/>
            <a:ext cx="6892560" cy="4876486"/>
          </a:xfrm>
          <a:prstGeom prst="rect">
            <a:avLst/>
          </a:prstGeom>
        </p:spPr>
      </p:pic>
      <p:sp>
        <p:nvSpPr>
          <p:cNvPr id="48" name="Rectangle 47">
            <a:extLst>
              <a:ext uri="{FF2B5EF4-FFF2-40B4-BE49-F238E27FC236}">
                <a16:creationId xmlns:a16="http://schemas.microsoft.com/office/drawing/2014/main" id="{6BF36B24-6632-4516-9692-731462896C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22708375"/>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{B3966E22-77AC-4D46-97C6-5647AC1E65D9}tf22712842_win32</Template>
  <TotalTime>48</TotalTime>
  <Words>1602</Words>
  <Application>Microsoft Office PowerPoint</Application>
  <PresentationFormat>Widescreen</PresentationFormat>
  <Paragraphs>58</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Bookman Old Style</vt:lpstr>
      <vt:lpstr>Calibri</vt:lpstr>
      <vt:lpstr>Franklin Gothic Book</vt:lpstr>
      <vt:lpstr>Times New Roman</vt:lpstr>
      <vt:lpstr>1_RetrospectVTI</vt:lpstr>
      <vt:lpstr>Identify Chennai Neighborhoods for opening ‘Hang-out themed Snack bar’</vt:lpstr>
      <vt:lpstr>Introduction/Business problem</vt:lpstr>
      <vt:lpstr>Data</vt:lpstr>
      <vt:lpstr>Methodology</vt:lpstr>
      <vt:lpstr>Methodology</vt:lpstr>
      <vt:lpstr>Analysis</vt:lpstr>
      <vt:lpstr>Analysis</vt:lpstr>
      <vt:lpstr>Analysis</vt:lpstr>
      <vt:lpstr>Analysis</vt:lpstr>
      <vt:lpstr>Analysis</vt:lpstr>
      <vt:lpstr>Analysis</vt:lpstr>
      <vt:lpstr>Analysis</vt:lpstr>
      <vt:lpstr>Analysis</vt:lpstr>
      <vt:lpstr>Result and 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Identify Chennai Neighborhoods for opening ‘Hang-out themed Snack bar’</dc:title>
  <dc:creator>Parthi Kumar Soundarapandian</dc:creator>
  <cp:lastModifiedBy>Parthi Kumar Soundarapandian</cp:lastModifiedBy>
  <cp:revision>14</cp:revision>
  <dcterms:created xsi:type="dcterms:W3CDTF">2021-03-03T20:52:41Z</dcterms:created>
  <dcterms:modified xsi:type="dcterms:W3CDTF">2021-03-03T21:40:55Z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